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2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914400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177E89"/>
                </a:solidFill>
                <a:latin typeface="Aptos"/>
              </a:rPr>
              <a:t>STEM EXCELLENCE ACADEMY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508760"/>
            <a:ext cx="1069848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  <a:latin typeface="Aptos"/>
              </a:rPr>
              <a:t>A 64-Mission Grade 6 STEM Journey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2743200"/>
            <a:ext cx="99669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FFFFFF"/>
                </a:solidFill>
                <a:latin typeface="Aptos"/>
              </a:rPr>
              <a:t>Mathematics • Science • Engineering • Data • Coding • Robotics • Responsible AI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11680" y="3794760"/>
            <a:ext cx="81381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500" b="1">
                <a:solidFill>
                  <a:srgbClr val="C58A21"/>
                </a:solidFill>
                <a:latin typeface="Aptos"/>
              </a:rPr>
              <a:t>PROJECT AURORA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709160"/>
            <a:ext cx="94183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ptos"/>
              </a:rPr>
              <a:t>School &amp; Administrator Overview  |  Publication Package v1.0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A complete classroom publication set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54480"/>
            <a:ext cx="3429000" cy="347472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700784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STUDENT EDITION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084831"/>
            <a:ext cx="3099816" cy="2816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428-page Publication Master
64 missions • NOVA challenges • Independent Checks • Portfolio • Reference system • Project AURORA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554480"/>
            <a:ext cx="3429000" cy="347472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3712" y="1700784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TEACHER EDITION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3712" y="2084831"/>
            <a:ext cx="3099816" cy="2816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86-page Publication Master
Synchronized evidence keys • scoring anchors • differentiation • reteach cues • AURORA defense guidance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46720" y="1554480"/>
            <a:ext cx="3429000" cy="347472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11312" y="1700784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SCHOOL RESOURCES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1312" y="2084831"/>
            <a:ext cx="3099816" cy="2816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Administrator Program Guide
Maryland Standards Audit
Master Content Inventory
Version-controlled classroom package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Flexible implementation options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550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Core classroom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039112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Teach missions sequentially; use evidence to adjust pacing.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6280" y="15087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90872" y="16550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STEM block / enrichment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90872" y="2039112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Select NOVA and enrichment missions alongside core instruction.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321040" y="15087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85632" y="16550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Intervention + extension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85632" y="2039112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Change scaffolds or representation while preserving the reasoning target.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" y="35661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37124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Project-based semester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112" y="4096511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Build skills/evidence first, then emphasize computational and capstone application.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26280" y="35661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90872" y="37124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After-school academy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90872" y="4096511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Use the full mission + portfolio + AURORA defense model.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2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51560"/>
            <a:ext cx="10515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177E89"/>
                </a:solidFill>
                <a:latin typeface="Aptos"/>
              </a:rPr>
              <a:t>A program designed to move students from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691640"/>
            <a:ext cx="1051560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1">
                <a:solidFill>
                  <a:srgbClr val="FFFFFF"/>
                </a:solidFill>
                <a:latin typeface="Aptos"/>
              </a:rPr>
              <a:t>“I got an answer”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743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C58A21"/>
                </a:solidFill>
                <a:latin typeface="Aptos"/>
              </a:rPr>
              <a:t>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337560"/>
            <a:ext cx="105156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Aptos"/>
              </a:rPr>
              <a:t>“I can show why it works, test it, improve it, and defend it.”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074920"/>
            <a:ext cx="1014984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7E89"/>
                </a:solidFill>
                <a:latin typeface="Aptos"/>
              </a:rPr>
              <a:t>STEM Excellence Academy • Comprehensive 64-Mission Grade 6 STEM Program + Project AURORA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5897880"/>
            <a:ext cx="101498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>
                <a:solidFill>
                  <a:srgbClr val="FFFFFF"/>
                </a:solidFill>
                <a:latin typeface="Aptos"/>
              </a:rPr>
              <a:t>School Presentation Deck v1.0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Why this program?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170432"/>
            <a:ext cx="10789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6717A"/>
                </a:solidFill>
                <a:latin typeface="Aptos"/>
              </a:rPr>
              <a:t>A coherent pathway from foundational skill to evidence-based STEM independence.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691640"/>
            <a:ext cx="3520440" cy="356616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1" y="1837944"/>
            <a:ext cx="319125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BUILD FOUNDATIONS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1" y="2221992"/>
            <a:ext cx="3191256" cy="2907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strengthen quantitative reasoning, algebraic modeling, geometry, data literacy, and scientific thinking before increasingly complex design work.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691640"/>
            <a:ext cx="3520440" cy="356616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07992" y="1837944"/>
            <a:ext cx="319125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MAKE THINKING VISIBLE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7992" y="2221992"/>
            <a:ext cx="3191256" cy="2907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Mission work emphasizes units, models, evidence, verification, uncertainty, debugging, revision, and explanation—not answer-getting alone.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46720" y="1691640"/>
            <a:ext cx="3520440" cy="356616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11312" y="1837944"/>
            <a:ext cx="319125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INTEGRATE &amp; DEFEND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11312" y="2221992"/>
            <a:ext cx="3191256" cy="2907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Project AURORA asks students to combine mathematics, science, engineering, data, autonomy, and responsible AI in a final evidence defense.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The 64-Mission Learning Architecture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31520" y="1508760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96112" y="1655063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1–8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2039112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Quantitative Foundations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09359" y="1508760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73951" y="1655063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9–16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73951" y="2039112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Algebra, Coordinates &amp; Modeling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31520" y="2624328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96112" y="2770632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17–24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6112" y="3154680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Geometry &amp; Fabrication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59" y="2624328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73951" y="2770632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25–32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73951" y="3154680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Data, Probability &amp; Evidence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31520" y="3739896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96112" y="3886200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33–40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6112" y="4270248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Scientific Discovery Systems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09359" y="3739896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73951" y="3886200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41–48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73951" y="4270248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Earth, Environment &amp; Living Systems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31520" y="4855464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96112" y="5001768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49–56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6112" y="5385816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Coding, Robotics &amp; Responsible AI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309359" y="4855464"/>
            <a:ext cx="5166360" cy="91440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473951" y="5001768"/>
            <a:ext cx="483717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57–64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3951" y="5385816"/>
            <a:ext cx="4837176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Project AURORA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A repeatable mission cycle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170432"/>
            <a:ext cx="10789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6717A"/>
                </a:solidFill>
                <a:latin typeface="Aptos"/>
              </a:rPr>
              <a:t>Structure stays familiar while independence increases.</a:t>
            </a:r>
          </a:p>
        </p:txBody>
      </p:sp>
      <p:sp>
        <p:nvSpPr>
          <p:cNvPr id="6" name="Oval 5"/>
          <p:cNvSpPr/>
          <p:nvPr/>
        </p:nvSpPr>
        <p:spPr>
          <a:xfrm>
            <a:off x="1033271" y="1828800"/>
            <a:ext cx="777240" cy="777240"/>
          </a:xfrm>
          <a:prstGeom prst="ellipse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33271" y="1984248"/>
            <a:ext cx="777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4360" y="2788920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324D"/>
                </a:solidFill>
                <a:latin typeface="Aptos"/>
              </a:rPr>
              <a:t>Launch</a:t>
            </a:r>
          </a:p>
        </p:txBody>
      </p:sp>
      <p:sp>
        <p:nvSpPr>
          <p:cNvPr id="9" name="Oval 8"/>
          <p:cNvSpPr/>
          <p:nvPr/>
        </p:nvSpPr>
        <p:spPr>
          <a:xfrm>
            <a:off x="2935224" y="1828800"/>
            <a:ext cx="777240" cy="777240"/>
          </a:xfrm>
          <a:prstGeom prst="ellipse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935224" y="1984248"/>
            <a:ext cx="777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96312" y="2788920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324D"/>
                </a:solidFill>
                <a:latin typeface="Aptos"/>
              </a:rPr>
              <a:t>Learn &amp; Model</a:t>
            </a:r>
          </a:p>
        </p:txBody>
      </p:sp>
      <p:sp>
        <p:nvSpPr>
          <p:cNvPr id="12" name="Oval 11"/>
          <p:cNvSpPr/>
          <p:nvPr/>
        </p:nvSpPr>
        <p:spPr>
          <a:xfrm>
            <a:off x="4837176" y="1828800"/>
            <a:ext cx="777240" cy="777240"/>
          </a:xfrm>
          <a:prstGeom prst="ellipse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837176" y="1984248"/>
            <a:ext cx="777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98264" y="2788920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324D"/>
                </a:solidFill>
                <a:latin typeface="Aptos"/>
              </a:rPr>
              <a:t>Guided Practice</a:t>
            </a:r>
          </a:p>
        </p:txBody>
      </p:sp>
      <p:sp>
        <p:nvSpPr>
          <p:cNvPr id="15" name="Oval 14"/>
          <p:cNvSpPr/>
          <p:nvPr/>
        </p:nvSpPr>
        <p:spPr>
          <a:xfrm>
            <a:off x="6739128" y="1828800"/>
            <a:ext cx="777240" cy="777240"/>
          </a:xfrm>
          <a:prstGeom prst="ellipse">
            <a:avLst/>
          </a:prstGeom>
          <a:solidFill>
            <a:srgbClr val="6750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739128" y="1984248"/>
            <a:ext cx="777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0216" y="2788920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324D"/>
                </a:solidFill>
                <a:latin typeface="Aptos"/>
              </a:rPr>
              <a:t>NOVA Challenge</a:t>
            </a:r>
          </a:p>
        </p:txBody>
      </p:sp>
      <p:sp>
        <p:nvSpPr>
          <p:cNvPr id="18" name="Oval 17"/>
          <p:cNvSpPr/>
          <p:nvPr/>
        </p:nvSpPr>
        <p:spPr>
          <a:xfrm>
            <a:off x="8641080" y="1828800"/>
            <a:ext cx="777240" cy="777240"/>
          </a:xfrm>
          <a:prstGeom prst="ellipse">
            <a:avLst/>
          </a:prstGeom>
          <a:solidFill>
            <a:srgbClr val="6750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41080" y="1984248"/>
            <a:ext cx="777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202168" y="2788920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324D"/>
                </a:solidFill>
                <a:latin typeface="Aptos"/>
              </a:rPr>
              <a:t>Independent Check</a:t>
            </a:r>
          </a:p>
        </p:txBody>
      </p:sp>
      <p:sp>
        <p:nvSpPr>
          <p:cNvPr id="21" name="Oval 20"/>
          <p:cNvSpPr/>
          <p:nvPr/>
        </p:nvSpPr>
        <p:spPr>
          <a:xfrm>
            <a:off x="10543032" y="1828800"/>
            <a:ext cx="777240" cy="777240"/>
          </a:xfrm>
          <a:prstGeom prst="ellipse">
            <a:avLst/>
          </a:prstGeom>
          <a:solidFill>
            <a:srgbClr val="6750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0543032" y="1984248"/>
            <a:ext cx="7772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04120" y="2788920"/>
            <a:ext cx="16459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>
                <a:solidFill>
                  <a:srgbClr val="17324D"/>
                </a:solidFill>
                <a:latin typeface="Aptos"/>
              </a:rPr>
              <a:t>Portfolio &amp; Reflection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43000" y="4251960"/>
            <a:ext cx="987552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24313D"/>
                </a:solidFill>
                <a:latin typeface="Aptos"/>
              </a:rPr>
              <a:t>The teacher gradually fades support. Students increasingly calculate, investigate, test, debug, explain, revise, and defend.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What rigor looks like in the classroom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55448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Quantities, variables, axes, diagrams, units, assumptions, and system boundaries are labeled.</a:t>
            </a:r>
          </a:p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Claims are no stronger than the evidence.</a:t>
            </a:r>
          </a:p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Unusual data and failed tests remain visible until investigated.</a:t>
            </a:r>
          </a:p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Engineering revisions are tied to measurable requirements and retesting.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1554480"/>
            <a:ext cx="48463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Code is traced and debugged systematically.</a:t>
            </a:r>
          </a:p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Thresholds are tested below, at, and above the boundary.</a:t>
            </a:r>
          </a:p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Autonomous systems include safe states and human override.</a:t>
            </a:r>
          </a:p>
          <a:p>
            <a:pPr>
              <a:spcAft>
                <a:spcPts val="1000"/>
              </a:spcAft>
              <a:defRPr sz="1500">
                <a:solidFill>
                  <a:srgbClr val="24313D"/>
                </a:solidFill>
                <a:latin typeface="Aptos"/>
              </a:defRPr>
            </a:pPr>
            <a:r>
              <a:t>• Important AI-supported conclusions are independently verified.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Assessment is an evidence system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777240" y="15087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1832" y="16550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Independent Check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41832" y="2039112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Mission-level independent performance.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0" y="15087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36592" y="16550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NOVA Challenge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36592" y="2039112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Transfer, application, investigation, design, or evidence reasoning.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366760" y="15087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531352" y="16550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Qualification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31352" y="2039112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Cross-mission integration and must-have competencies.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35661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1832" y="37124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Portfolio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1832" y="4096511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Growth, feedback, failed attempts, revisions, and final evidence.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72000" y="3566160"/>
            <a:ext cx="3429000" cy="160020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736592" y="3712463"/>
            <a:ext cx="30998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AURORA Defense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6592" y="4096511"/>
            <a:ext cx="3099816" cy="941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40-point capstone crosswalk plus oral defense.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Project AURORA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170432"/>
            <a:ext cx="107899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6717A"/>
                </a:solidFill>
                <a:latin typeface="Aptos"/>
              </a:rPr>
              <a:t>An eight-stage capstone built around traceable evidence—not presentation polish.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60020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50392" y="174650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57  Activation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0392" y="213055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40" y="160020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85032" y="174650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58  Requirements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85032" y="213055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355080" y="160020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19672" y="174650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59  System Model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19672" y="213055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89720" y="160020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354312" y="174650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60  Prototype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354312" y="213055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361188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50392" y="375818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61  Autonomous Mission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0392" y="414223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520440" y="361188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85032" y="375818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62  Evidence Fusion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85032" y="414223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355080" y="361188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19672" y="375818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63  A.L.G.O. Review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19672" y="414223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189720" y="3611880"/>
            <a:ext cx="2514600" cy="150876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54312" y="375818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64  Final Defense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54312" y="4142232"/>
            <a:ext cx="2185416" cy="8503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Students produce an evidence milestone that feeds the next stage.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Responsible AI is taught as verification + human judgment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691640"/>
            <a:ext cx="2514600" cy="3246120"/>
          </a:xfrm>
          <a:prstGeom prst="roundRect">
            <a:avLst/>
          </a:prstGeom>
          <a:solidFill>
            <a:srgbClr val="EEF6F7"/>
          </a:solidFill>
          <a:ln>
            <a:solidFill>
              <a:srgbClr val="177E8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83794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77E89"/>
                </a:solidFill>
                <a:latin typeface="Aptos"/>
              </a:rPr>
              <a:t>A — Ask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221992"/>
            <a:ext cx="2185416" cy="2587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What did the AI actually produce?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520440" y="1691640"/>
            <a:ext cx="2514600" cy="3246120"/>
          </a:xfrm>
          <a:prstGeom prst="roundRect">
            <a:avLst/>
          </a:prstGeom>
          <a:solidFill>
            <a:srgbClr val="EEF6F7"/>
          </a:solidFill>
          <a:ln>
            <a:solidFill>
              <a:srgbClr val="6750A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85032" y="183794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750A4"/>
                </a:solidFill>
                <a:latin typeface="Aptos"/>
              </a:rPr>
              <a:t>L — Look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85032" y="2221992"/>
            <a:ext cx="2185416" cy="2587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Find independent evidence or perform an independent check.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1691640"/>
            <a:ext cx="2514600" cy="3246120"/>
          </a:xfrm>
          <a:prstGeom prst="roundRect">
            <a:avLst/>
          </a:prstGeom>
          <a:solidFill>
            <a:srgbClr val="EEF6F7"/>
          </a:solidFill>
          <a:ln>
            <a:solidFill>
              <a:srgbClr val="C58A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19672" y="183794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C58A21"/>
                </a:solidFill>
                <a:latin typeface="Aptos"/>
              </a:rPr>
              <a:t>G — Gauge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19672" y="2221992"/>
            <a:ext cx="2185416" cy="2587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Identify limitations, missing coverage, bias, and failure modes.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89720" y="1691640"/>
            <a:ext cx="2514600" cy="3246120"/>
          </a:xfrm>
          <a:prstGeom prst="roundRect">
            <a:avLst/>
          </a:prstGeom>
          <a:solidFill>
            <a:srgbClr val="EEF6F7"/>
          </a:solidFill>
          <a:ln>
            <a:solidFill>
              <a:srgbClr val="1879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354312" y="1837944"/>
            <a:ext cx="2185416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8794E"/>
                </a:solidFill>
                <a:latin typeface="Aptos"/>
              </a:rPr>
              <a:t>O — Own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54312" y="2221992"/>
            <a:ext cx="2185416" cy="2587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24313D"/>
                </a:solidFill>
                <a:latin typeface="Aptos"/>
              </a:rPr>
              <a:t>A human approves, modifies, rejects, or continues testing—and records why.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80160" y="5303520"/>
            <a:ext cx="969264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17324D"/>
                </a:solidFill>
                <a:latin typeface="Aptos"/>
              </a:rPr>
              <a:t>Non-negotiable: AI output is not independent verification of itself.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8813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7324D"/>
                </a:solidFill>
                <a:latin typeface="Aptos"/>
              </a:rPr>
              <a:t>Maryland alignment + enrichment transparency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1024128"/>
            <a:ext cx="1051560" cy="54864"/>
          </a:xfrm>
          <a:prstGeom prst="rect">
            <a:avLst/>
          </a:prstGeom>
          <a:solidFill>
            <a:srgbClr val="177E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24313D"/>
                </a:solidFill>
                <a:latin typeface="Aptos"/>
              </a:defRPr>
            </a:pPr>
            <a:r>
              <a:t>• The publication package includes a 64-mission Maryland standards audit/crosswalk.</a:t>
            </a:r>
          </a:p>
          <a:p>
            <a:pPr>
              <a:spcAft>
                <a:spcPts val="1000"/>
              </a:spcAft>
              <a:defRPr sz="1600">
                <a:solidFill>
                  <a:srgbClr val="24313D"/>
                </a:solidFill>
                <a:latin typeface="Aptos"/>
              </a:defRPr>
            </a:pPr>
            <a:r>
              <a:t>• Core Grade 6 expectations are distinguished from enrichment rather than blended together.</a:t>
            </a:r>
          </a:p>
          <a:p>
            <a:pPr>
              <a:spcAft>
                <a:spcPts val="1000"/>
              </a:spcAft>
              <a:defRPr sz="1600">
                <a:solidFill>
                  <a:srgbClr val="24313D"/>
                </a:solidFill>
                <a:latin typeface="Aptos"/>
              </a:defRPr>
            </a:pPr>
            <a:r>
              <a:t>• Missions 28–29 are explicitly identified as Grade 7 Bridge / Academy Enrichment.</a:t>
            </a:r>
          </a:p>
          <a:p>
            <a:pPr>
              <a:spcAft>
                <a:spcPts val="1000"/>
              </a:spcAft>
              <a:defRPr sz="1600">
                <a:solidFill>
                  <a:srgbClr val="24313D"/>
                </a:solidFill>
                <a:latin typeface="Aptos"/>
              </a:defRPr>
            </a:pPr>
            <a:r>
              <a:t>• Missions 49–56 integrate coding, robotics, autonomous systems, and responsible AI as Academy enrichment.</a:t>
            </a:r>
          </a:p>
          <a:p>
            <a:pPr>
              <a:spcAft>
                <a:spcPts val="1000"/>
              </a:spcAft>
              <a:defRPr sz="1600">
                <a:solidFill>
                  <a:srgbClr val="24313D"/>
                </a:solidFill>
                <a:latin typeface="Aptos"/>
              </a:defRPr>
            </a:pPr>
            <a:r>
              <a:t>• This allows schools to understand both standards coverage and the program’s intentional extension beyond minimum requirements.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46520"/>
            <a:ext cx="108813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>
                <a:solidFill>
                  <a:srgbClr val="66717A"/>
                </a:solidFill>
                <a:latin typeface="Aptos"/>
              </a:rPr>
              <a:t>STEM EXCELLENCE ACADEMY  •  School Overview  • 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